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5"/>
  </p:notesMasterIdLst>
  <p:sldIdLst>
    <p:sldId id="272" r:id="rId2"/>
    <p:sldId id="273" r:id="rId3"/>
    <p:sldId id="274" r:id="rId4"/>
    <p:sldId id="275" r:id="rId5"/>
    <p:sldId id="276" r:id="rId6"/>
    <p:sldId id="277" r:id="rId7"/>
    <p:sldId id="284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DC7E-9D10-45AC-B291-D6C845B7996B}" type="datetimeFigureOut">
              <a:rPr lang="en-IE" smtClean="0"/>
              <a:t>18/08/2022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6BB76-45DC-48D3-AB1B-F128B5C397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6437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803504"/>
            <a:ext cx="9144000" cy="2387600"/>
          </a:xfrm>
        </p:spPr>
        <p:txBody>
          <a:bodyPr anchor="b">
            <a:normAutofit/>
          </a:bodyPr>
          <a:lstStyle>
            <a:lvl1pPr algn="ctr">
              <a:defRPr sz="2475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The Access and Inclusion Model (AIM)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64512"/>
            <a:ext cx="9144000" cy="1655762"/>
          </a:xfrm>
        </p:spPr>
        <p:txBody>
          <a:bodyPr/>
          <a:lstStyle>
            <a:lvl1pPr marL="0" indent="0" algn="ctr">
              <a:buNone/>
              <a:defRPr sz="13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Matthew Day, AIM Team DCEDIY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05/02/21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AIM TEAM- DCEDIY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1367425"/>
            <a:ext cx="4897131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9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5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803504"/>
            <a:ext cx="9144000" cy="2387600"/>
          </a:xfrm>
        </p:spPr>
        <p:txBody>
          <a:bodyPr anchor="b">
            <a:normAutofit/>
          </a:bodyPr>
          <a:lstStyle>
            <a:lvl1pPr algn="ctr">
              <a:defRPr sz="2475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The Access and Inclusion Model (AIM)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64512"/>
            <a:ext cx="9144000" cy="1655762"/>
          </a:xfrm>
        </p:spPr>
        <p:txBody>
          <a:bodyPr/>
          <a:lstStyle>
            <a:lvl1pPr marL="0" indent="0" algn="ctr">
              <a:buNone/>
              <a:defRPr sz="135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Matthew Day, AIM Team DCEDIY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05/02/21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 smtClean="0"/>
              <a:t>AIM TEAM- DCEDIY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1" y="1367425"/>
            <a:ext cx="4897131" cy="10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8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475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81302" y="1"/>
            <a:ext cx="9410700" cy="1114424"/>
          </a:xfrm>
          <a:solidFill>
            <a:srgbClr val="00534F"/>
          </a:solidFill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The Access and Inclusion Model (AIM)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5" y="184041"/>
            <a:ext cx="3377819" cy="746344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75" dirty="0" smtClean="0"/>
              <a:t>05/02/21</a:t>
            </a:r>
            <a:endParaRPr lang="en-IE" sz="675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675" dirty="0" smtClean="0"/>
              <a:t>AIM TEAM- DCEDIY</a:t>
            </a:r>
            <a:endParaRPr lang="en-IE" sz="675" dirty="0"/>
          </a:p>
        </p:txBody>
      </p:sp>
    </p:spTree>
    <p:extLst>
      <p:ext uri="{BB962C8B-B14F-4D97-AF65-F5344CB8AC3E}">
        <p14:creationId xmlns:p14="http://schemas.microsoft.com/office/powerpoint/2010/main" val="334760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25/09/2011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" y="1"/>
            <a:ext cx="27813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475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781302" y="-1"/>
            <a:ext cx="9410700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75" dirty="0" smtClean="0"/>
              <a:t>Click to edit Master title style</a:t>
            </a:r>
            <a:endParaRPr lang="en-IE" sz="2475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5" y="184041"/>
            <a:ext cx="3377819" cy="7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Access and Inclusion Model (AIM)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05/02/21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dirty="0" smtClean="0"/>
              <a:t>AIM TEAM- DCEDIY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79D7-0864-4508-9C9A-D390CFFA20C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 baseline="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aim.gov.ie/app/uploads/2021/05/Diversity-Equality-and-Inclusion-Charter-and-Guidelines-for-Early-Childhood-Care-and-Educatio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0504" y="2901001"/>
            <a:ext cx="9252520" cy="691496"/>
          </a:xfrm>
        </p:spPr>
        <p:txBody>
          <a:bodyPr>
            <a:normAutofit/>
          </a:bodyPr>
          <a:lstStyle/>
          <a:p>
            <a:r>
              <a:rPr lang="en-IE" sz="4000" dirty="0"/>
              <a:t>The Access and Inclusion Model (AIM)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88" y="4491505"/>
            <a:ext cx="2048260" cy="16946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57600" y="1376218"/>
            <a:ext cx="4424218" cy="1025237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09" y="1041874"/>
            <a:ext cx="4267200" cy="12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10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3804" y="1293816"/>
            <a:ext cx="8754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4: Access to Early Years Specialists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113" y="2460491"/>
            <a:ext cx="54196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IE" dirty="0">
                <a:latin typeface="Georgia" panose="02040502050405020303" pitchFamily="18" charset="0"/>
              </a:rPr>
              <a:t>AIM level 4 is delivered by the Better Start Early Years Specialist Service (EYSS</a:t>
            </a:r>
            <a:r>
              <a:rPr lang="en-IE" dirty="0" smtClean="0">
                <a:latin typeface="Georgia" panose="02040502050405020303" pitchFamily="18" charset="0"/>
              </a:rPr>
              <a:t>). The EYSS work </a:t>
            </a:r>
            <a:r>
              <a:rPr lang="en-IE" dirty="0">
                <a:latin typeface="Georgia" panose="02040502050405020303" pitchFamily="18" charset="0"/>
              </a:rPr>
              <a:t>collaboratively with parents, pre-school providers, and with other professionals to develop inclusive learning environments in pre-schools.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dirty="0">
              <a:latin typeface="Georgia" panose="02040502050405020303" pitchFamily="18" charset="0"/>
            </a:endParaRPr>
          </a:p>
          <a:p>
            <a:pPr marL="114300"/>
            <a:r>
              <a:rPr lang="en-IE" dirty="0" smtClean="0">
                <a:latin typeface="Georgia" panose="02040502050405020303" pitchFamily="18" charset="0"/>
              </a:rPr>
              <a:t>The </a:t>
            </a:r>
            <a:r>
              <a:rPr lang="en-IE" dirty="0">
                <a:latin typeface="Georgia" panose="02040502050405020303" pitchFamily="18" charset="0"/>
              </a:rPr>
              <a:t>EYSS also provides coaching and mentoring to the pre-school staff on supporting children in the ECCE programme. </a:t>
            </a:r>
            <a:r>
              <a:rPr lang="en-IE" dirty="0" smtClean="0">
                <a:latin typeface="Georgia" panose="02040502050405020303" pitchFamily="18" charset="0"/>
              </a:rPr>
              <a:t>The </a:t>
            </a:r>
            <a:r>
              <a:rPr lang="en-IE" dirty="0">
                <a:latin typeface="Georgia" panose="02040502050405020303" pitchFamily="18" charset="0"/>
              </a:rPr>
              <a:t>EYSS can also act as a liaison with the National Council for Special Education to support transitions to primary school.</a:t>
            </a:r>
          </a:p>
        </p:txBody>
      </p:sp>
      <p:pic>
        <p:nvPicPr>
          <p:cNvPr id="11" name="Picture 10" descr="3338_DCYA_IDG SN Diagram of Model_(final_powerpoints)-0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2057982"/>
            <a:ext cx="6292645" cy="471948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11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3804" y="1293816"/>
            <a:ext cx="1071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5: Specialised Equipment, Appliances and Minor Alterations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7768" y="2285001"/>
            <a:ext cx="54196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IE" sz="2000" dirty="0">
                <a:latin typeface="Georgia" panose="02040502050405020303" pitchFamily="18" charset="0"/>
              </a:rPr>
              <a:t>Under level 5, AIM can provide specialised equipment, appliances or capital grants towards minor building alterations to ensure a child’s meaningful participation in pre-school.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Level 5 support can include a hoist, hearing aid or wheelchair ramp to name a few examples. Training in the use of equipment will be given to providers free of charge.</a:t>
            </a:r>
          </a:p>
        </p:txBody>
      </p:sp>
      <p:pic>
        <p:nvPicPr>
          <p:cNvPr id="8" name="Picture 7" descr="3338_DCYA_IDG SN Diagram of Model_(final_powerpoints)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2057982"/>
            <a:ext cx="5810865" cy="435814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12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3804" y="1293816"/>
            <a:ext cx="5732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6: Therapeutic Supports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145" y="2262926"/>
            <a:ext cx="57173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IE" sz="2000" dirty="0">
                <a:latin typeface="Georgia" panose="02040502050405020303" pitchFamily="18" charset="0"/>
              </a:rPr>
              <a:t>AIM provides a range of services in collaboration with the HSE under therapeutic supports.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These services include; behaviour support plans, classes, equipment, professional advice or pre-school visits.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Supports may be provided through a Children’s Disability Network Team (</a:t>
            </a:r>
            <a:r>
              <a:rPr lang="en-IE" sz="2000" dirty="0" smtClean="0">
                <a:latin typeface="Georgia" panose="02040502050405020303" pitchFamily="18" charset="0"/>
              </a:rPr>
              <a:t>CDNT), </a:t>
            </a:r>
            <a:r>
              <a:rPr lang="en-IE" sz="2000" dirty="0">
                <a:latin typeface="Georgia" panose="02040502050405020303" pitchFamily="18" charset="0"/>
              </a:rPr>
              <a:t>HSE Disability Service, HSE funded Voluntary Organisation or HSE Primary Care Services.</a:t>
            </a:r>
          </a:p>
        </p:txBody>
      </p:sp>
      <p:pic>
        <p:nvPicPr>
          <p:cNvPr id="10" name="Picture 9" descr="3338_DCYA_IDG SN Diagram of Model_(final_powerpoints)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1980201"/>
            <a:ext cx="6037006" cy="452775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13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3804" y="1293816"/>
            <a:ext cx="5732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8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7: Additional Assistance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8459" y="2034487"/>
            <a:ext cx="54196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en-IE" sz="2000" dirty="0">
                <a:latin typeface="Georgia" panose="02040502050405020303" pitchFamily="18" charset="0"/>
              </a:rPr>
              <a:t>AIM level 7 support provides additional funding to pre-schools who have a child requiring extra support.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Providers can use this funding either to reduce the child-to-adult ratio in the pre-school room or to fund an extra staff member as a shared resource with other children in the ECCE setting.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A simple reduction in the staff to child ratio can have hugely positive outcomes for children with disabilities as well as for the entire pre-school room.</a:t>
            </a:r>
          </a:p>
        </p:txBody>
      </p:sp>
      <p:pic>
        <p:nvPicPr>
          <p:cNvPr id="8" name="Picture 7" descr="3338_DCYA_IDG SN Diagram of Model_(final_powerpoints)-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41" y="1996427"/>
            <a:ext cx="5919020" cy="443926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9696"/>
            <a:ext cx="10515600" cy="327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600" dirty="0" smtClean="0"/>
              <a:t>AIM </a:t>
            </a:r>
            <a:r>
              <a:rPr lang="en-IE" sz="2600" dirty="0"/>
              <a:t>is a suite of supports for both children and staff in Early Learning and Care settings. AIM was founded in 2016 by the Department of Children, Equality, Disability, Integration and Youth (DCEDIY</a:t>
            </a:r>
            <a:r>
              <a:rPr lang="en-IE" sz="2600" dirty="0" smtClean="0"/>
              <a:t>).</a:t>
            </a:r>
          </a:p>
          <a:p>
            <a:pPr marL="0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2600" dirty="0"/>
              <a:t>The goal of AIM is to create a more inclusive environment in Early Learning and Care settings, so that all children, regardless of ability, can benefit from quality early years care and education. </a:t>
            </a:r>
          </a:p>
          <a:p>
            <a:endParaRPr lang="en-IE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2</a:t>
            </a:fld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838200" y="1486555"/>
            <a:ext cx="2911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>
                <a:latin typeface="Georgia" panose="02040502050405020303" pitchFamily="18" charset="0"/>
              </a:rPr>
              <a:t>Introduction</a:t>
            </a:r>
            <a:endParaRPr lang="en-IE" b="1" dirty="0"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4531"/>
            <a:ext cx="10515600" cy="3669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dirty="0"/>
              <a:t>Free pre-school was introduced under the ECCE </a:t>
            </a:r>
            <a:r>
              <a:rPr lang="en-IE" sz="2400" dirty="0" smtClean="0"/>
              <a:t>programme </a:t>
            </a:r>
            <a:r>
              <a:rPr lang="en-IE" sz="2400" dirty="0"/>
              <a:t>in 2010.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The AIM programme was proposed by an Interdepartmental Group to allow children with disabilities to participate in the ECCE Programme. 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The model was founded by DCEDIY, DES and </a:t>
            </a:r>
            <a:r>
              <a:rPr lang="en-IE" sz="2400" dirty="0" err="1"/>
              <a:t>DoH</a:t>
            </a:r>
            <a:r>
              <a:rPr lang="en-IE" sz="2400" dirty="0"/>
              <a:t> and is administered by </a:t>
            </a:r>
            <a:r>
              <a:rPr lang="en-IE" sz="2400" dirty="0" err="1"/>
              <a:t>Pobal</a:t>
            </a:r>
            <a:r>
              <a:rPr lang="en-IE" sz="2400" dirty="0"/>
              <a:t> and Better Start.</a:t>
            </a:r>
            <a:br>
              <a:rPr lang="en-IE" sz="2400" dirty="0"/>
            </a:br>
            <a:r>
              <a:rPr lang="en-IE" sz="2400" dirty="0"/>
              <a:t/>
            </a:r>
            <a:br>
              <a:rPr lang="en-IE" sz="2400" dirty="0"/>
            </a:br>
            <a:r>
              <a:rPr lang="en-IE" sz="2400" dirty="0"/>
              <a:t>The model was launched by the Government in June 2016 and rolled-out from September 2016.</a:t>
            </a:r>
            <a:endParaRPr lang="en-I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3</a:t>
            </a:fld>
            <a:endParaRPr lang="en-I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013DA3-91CB-4B7C-861E-43287EEF5946}"/>
              </a:ext>
            </a:extLst>
          </p:cNvPr>
          <p:cNvSpPr txBox="1">
            <a:spLocks/>
          </p:cNvSpPr>
          <p:nvPr/>
        </p:nvSpPr>
        <p:spPr>
          <a:xfrm>
            <a:off x="838200" y="1498493"/>
            <a:ext cx="7604475" cy="621969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3600" b="1" dirty="0" smtClean="0"/>
              <a:t>Background</a:t>
            </a:r>
            <a:endParaRPr lang="en-IE" sz="3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4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0050" y="1293816"/>
            <a:ext cx="10451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600" b="1" dirty="0">
                <a:latin typeface="Georgia" panose="02040502050405020303" pitchFamily="18" charset="0"/>
              </a:rPr>
              <a:t>What Supports are Offered as part of AIM? </a:t>
            </a:r>
            <a:endParaRPr lang="en-IE" sz="3600" b="1" dirty="0"/>
          </a:p>
        </p:txBody>
      </p:sp>
      <p:sp>
        <p:nvSpPr>
          <p:cNvPr id="9" name="Rectangle 8"/>
          <p:cNvSpPr/>
          <p:nvPr/>
        </p:nvSpPr>
        <p:spPr>
          <a:xfrm>
            <a:off x="557349" y="2119538"/>
            <a:ext cx="4641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latin typeface="Georgia" panose="02040502050405020303" pitchFamily="18" charset="0"/>
              </a:rPr>
              <a:t>AIM supports are divided into two </a:t>
            </a:r>
            <a:r>
              <a:rPr lang="en-IE" dirty="0" err="1">
                <a:latin typeface="Georgia" panose="02040502050405020303" pitchFamily="18" charset="0"/>
              </a:rPr>
              <a:t>catagories</a:t>
            </a:r>
            <a:r>
              <a:rPr lang="en-IE" dirty="0">
                <a:latin typeface="Georgia" panose="02040502050405020303" pitchFamily="18" charset="0"/>
              </a:rPr>
              <a:t>:</a:t>
            </a:r>
          </a:p>
          <a:p>
            <a:endParaRPr lang="en-IE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latin typeface="Georgia" panose="02040502050405020303" pitchFamily="18" charset="0"/>
              </a:rPr>
              <a:t>Universal Supports (Levels 1-3) </a:t>
            </a:r>
            <a:r>
              <a:rPr lang="en-IE" dirty="0">
                <a:latin typeface="Georgia" panose="02040502050405020303" pitchFamily="18" charset="0"/>
              </a:rPr>
              <a:t>benefit the whole pre-school environment through empowering pre-school providers to create a more inclusive culture in their settings</a:t>
            </a:r>
            <a:r>
              <a:rPr lang="en-IE" dirty="0" smtClean="0">
                <a:latin typeface="Georgia" panose="02040502050405020303" pitchFamily="18" charset="0"/>
              </a:rPr>
              <a:t>.</a:t>
            </a:r>
          </a:p>
          <a:p>
            <a:endParaRPr lang="en-IE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latin typeface="Georgia" panose="02040502050405020303" pitchFamily="18" charset="0"/>
              </a:rPr>
              <a:t>Targeted Supports (Levels 4-7) </a:t>
            </a:r>
            <a:r>
              <a:rPr lang="en-IE" dirty="0">
                <a:latin typeface="Georgia" panose="02040502050405020303" pitchFamily="18" charset="0"/>
              </a:rPr>
              <a:t>cater to a wide range of abilities and are focused on the needs of the child and do not need a diagnosis of disability.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18" y="2386149"/>
            <a:ext cx="6989584" cy="3970205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5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0050" y="1293816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1: Supporting Inclusion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804" y="2119538"/>
            <a:ext cx="60031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latin typeface="Georgia" panose="02040502050405020303" pitchFamily="18" charset="0"/>
              </a:rPr>
              <a:t>Inclusion Coordinator Training (LINC</a:t>
            </a:r>
            <a:r>
              <a:rPr lang="en-IE" sz="2000" b="1" dirty="0" smtClean="0">
                <a:latin typeface="Georgia" panose="02040502050405020303" pitchFamily="18" charset="0"/>
              </a:rPr>
              <a:t>)</a:t>
            </a:r>
          </a:p>
          <a:p>
            <a:endParaRPr lang="en-IE" sz="2000" b="1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The Leadership for Inclusion in Early Years Care (</a:t>
            </a:r>
            <a:r>
              <a:rPr lang="en-IE" sz="2000" dirty="0" smtClean="0">
                <a:latin typeface="Georgia" panose="02040502050405020303" pitchFamily="18" charset="0"/>
              </a:rPr>
              <a:t>LINC) is </a:t>
            </a:r>
            <a:r>
              <a:rPr lang="en-IE" sz="2000" dirty="0">
                <a:latin typeface="Georgia" panose="02040502050405020303" pitchFamily="18" charset="0"/>
              </a:rPr>
              <a:t>a qualification for early years </a:t>
            </a:r>
            <a:r>
              <a:rPr lang="en-IE" sz="2000" dirty="0" smtClean="0">
                <a:latin typeface="Georgia" panose="02040502050405020303" pitchFamily="18" charset="0"/>
              </a:rPr>
              <a:t>educators. With </a:t>
            </a:r>
            <a:r>
              <a:rPr lang="en-IE" sz="2000" dirty="0">
                <a:latin typeface="Georgia" panose="02040502050405020303" pitchFamily="18" charset="0"/>
              </a:rPr>
              <a:t>this qualification, pre-school staff can become an Inclusion Coordinator (INCO) in a pre-school setting.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Where a service provider </a:t>
            </a:r>
            <a:r>
              <a:rPr lang="en-IE" sz="2000" dirty="0" smtClean="0">
                <a:latin typeface="Georgia" panose="02040502050405020303" pitchFamily="18" charset="0"/>
              </a:rPr>
              <a:t>is, or </a:t>
            </a:r>
            <a:r>
              <a:rPr lang="en-IE" sz="2000" dirty="0">
                <a:latin typeface="Georgia" panose="02040502050405020303" pitchFamily="18" charset="0"/>
              </a:rPr>
              <a:t>employs a fully qualified Inclusion Co-ordinator in their pre-school setting, that provider will qualify for an increase of €2 per child per week in ECCE capitation.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8" name="Picture 7" descr="3338_DCYA_IDG SN Diagram of Model_(powerpoints)-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34" y="2119538"/>
            <a:ext cx="6046839" cy="45351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6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870050" y="1293816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1: Supporting Inclusion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262" y="2945260"/>
            <a:ext cx="60031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eorgia" panose="02040502050405020303" pitchFamily="18" charset="0"/>
              </a:rPr>
              <a:t>Equality Diversity and Inclusion (</a:t>
            </a:r>
            <a:r>
              <a:rPr lang="en-US" sz="2000" b="1" dirty="0" smtClean="0">
                <a:latin typeface="Georgia" panose="02040502050405020303" pitchFamily="18" charset="0"/>
              </a:rPr>
              <a:t>EDI)</a:t>
            </a:r>
          </a:p>
          <a:p>
            <a:endParaRPr lang="en-US" sz="2000" b="1" dirty="0">
              <a:latin typeface="Georgia" panose="02040502050405020303" pitchFamily="18" charset="0"/>
            </a:endParaRPr>
          </a:p>
          <a:p>
            <a:r>
              <a:rPr lang="en-IE" sz="2000" dirty="0" smtClean="0">
                <a:latin typeface="Georgia" panose="02040502050405020303" pitchFamily="18" charset="0"/>
              </a:rPr>
              <a:t>EDI </a:t>
            </a:r>
            <a:r>
              <a:rPr lang="en-IE" sz="2000" dirty="0">
                <a:latin typeface="Georgia" panose="02040502050405020303" pitchFamily="18" charset="0"/>
              </a:rPr>
              <a:t>training helps providers; understand the EDI charter and guidelines and create their own inclusion charter for their setting. These courses are free of charge and available nationwide.</a:t>
            </a:r>
          </a:p>
        </p:txBody>
      </p:sp>
      <p:pic>
        <p:nvPicPr>
          <p:cNvPr id="8" name="Picture 7" descr="3338_DCYA_IDG SN Diagram of Model_(powerpoints)-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61" y="2119538"/>
            <a:ext cx="6046839" cy="453512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691" y="0"/>
            <a:ext cx="9273311" cy="1114425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7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920055" y="1445514"/>
            <a:ext cx="7250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1: Supporting Inclusion </a:t>
            </a:r>
            <a:endParaRPr lang="en-US" sz="3600" b="1" dirty="0"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23" y="291978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/>
            <a:r>
              <a:rPr lang="en-US" sz="2000" b="1" dirty="0">
                <a:latin typeface="Georgia" panose="02040502050405020303" pitchFamily="18" charset="0"/>
              </a:rPr>
              <a:t>Equality Diversity and Inclusion (EDI</a:t>
            </a:r>
            <a:r>
              <a:rPr lang="en-US" sz="2000" b="1" dirty="0" smtClean="0">
                <a:latin typeface="Georgia" panose="02040502050405020303" pitchFamily="18" charset="0"/>
              </a:rPr>
              <a:t>)</a:t>
            </a:r>
            <a:endParaRPr lang="en-IE" sz="2000" dirty="0" smtClean="0">
              <a:latin typeface="Georgia" panose="02040502050405020303" pitchFamily="18" charset="0"/>
            </a:endParaRPr>
          </a:p>
          <a:p>
            <a:pPr marL="114300"/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 smtClean="0">
                <a:latin typeface="Georgia" panose="02040502050405020303" pitchFamily="18" charset="0"/>
              </a:rPr>
              <a:t>The Diversity, Equality </a:t>
            </a:r>
            <a:r>
              <a:rPr lang="en-IE" sz="2000" dirty="0">
                <a:latin typeface="Georgia" panose="02040502050405020303" pitchFamily="18" charset="0"/>
              </a:rPr>
              <a:t>and Inclusion Charter was developed by DCEDIY to empower pre-school staff to develop inclusive practices in their settings</a:t>
            </a:r>
            <a:r>
              <a:rPr lang="en-IE" sz="2000" dirty="0" smtClean="0">
                <a:latin typeface="Georgia" panose="02040502050405020303" pitchFamily="18" charset="0"/>
              </a:rPr>
              <a:t>.</a:t>
            </a:r>
          </a:p>
          <a:p>
            <a:pPr marL="114300"/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 smtClean="0">
                <a:latin typeface="Georgia" panose="02040502050405020303" pitchFamily="18" charset="0"/>
                <a:hlinkClick r:id="rId2"/>
              </a:rPr>
              <a:t> Diversity, Equality and Inclusion Charter and Guidelines for Early Childhood Care and Education</a:t>
            </a:r>
            <a:endParaRPr lang="en-IE" sz="20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79" y="2010881"/>
            <a:ext cx="3205041" cy="45569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3539912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8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3804" y="1293816"/>
            <a:ext cx="11343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6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2: Information for Parents and Providers</a:t>
            </a:r>
            <a:endParaRPr lang="en-US" sz="3600" b="1" dirty="0">
              <a:latin typeface="Georgia" panose="02040502050405020303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090" y="2328067"/>
            <a:ext cx="600315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AIM Level 2 is the provision of accurate and up to date information about AIM for parents and providers. 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endParaRPr lang="en-IE" sz="2000" dirty="0">
              <a:latin typeface="Georgia" panose="02040502050405020303" pitchFamily="18" charset="0"/>
            </a:endParaRPr>
          </a:p>
          <a:p>
            <a:pPr marL="114300"/>
            <a:r>
              <a:rPr lang="en-IE" sz="2000" dirty="0">
                <a:latin typeface="Georgia" panose="02040502050405020303" pitchFamily="18" charset="0"/>
              </a:rPr>
              <a:t>The AIM </a:t>
            </a:r>
            <a:r>
              <a:rPr lang="en-IE" sz="2000" dirty="0" smtClean="0">
                <a:latin typeface="Georgia" panose="02040502050405020303" pitchFamily="18" charset="0"/>
              </a:rPr>
              <a:t>website is </a:t>
            </a:r>
            <a:r>
              <a:rPr lang="en-IE" sz="2000" dirty="0">
                <a:latin typeface="Georgia" panose="02040502050405020303" pitchFamily="18" charset="0"/>
              </a:rPr>
              <a:t>the core of AIM level 2, providing information on AIM supports, how to apply, organisations linked to AIM and information on inclusion and disability as a whole. </a:t>
            </a:r>
          </a:p>
        </p:txBody>
      </p:sp>
      <p:pic>
        <p:nvPicPr>
          <p:cNvPr id="10" name="Picture 9" descr="3338_DCYA_IDG SN Diagram of Model_(powerpoints)-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6" y="2119538"/>
            <a:ext cx="6115664" cy="458674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Access and Inclusion Model (AIM)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79D7-0864-4508-9C9A-D390CFFA20C7}" type="slidenum">
              <a:rPr lang="en-IE" smtClean="0"/>
              <a:t>9</a:t>
            </a:fld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53804" y="1293816"/>
            <a:ext cx="10735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3200" b="1" dirty="0">
                <a:latin typeface="Georgia" panose="02040502050405020303" pitchFamily="18" charset="0"/>
                <a:ea typeface="Verdana" pitchFamily="34" charset="0"/>
                <a:cs typeface="Verdana" pitchFamily="34" charset="0"/>
              </a:rPr>
              <a:t>Level 3: Training and Education for the workforce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153804" y="2119538"/>
            <a:ext cx="60031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IE" dirty="0">
                <a:latin typeface="Georgia" panose="02040502050405020303" pitchFamily="18" charset="0"/>
              </a:rPr>
              <a:t>AIM supports Early Learning and Care settings by providing three Continuing Professional Development (CPD) courses in the areas of disability and inclusion, these are:</a:t>
            </a:r>
          </a:p>
          <a:p>
            <a:pPr marL="114300" indent="0">
              <a:buNone/>
            </a:pPr>
            <a:endParaRPr lang="en-IE" dirty="0">
              <a:latin typeface="Georgia" panose="02040502050405020303" pitchFamily="18" charset="0"/>
            </a:endParaRPr>
          </a:p>
          <a:p>
            <a:pPr marL="114300" indent="0">
              <a:buNone/>
            </a:pPr>
            <a:r>
              <a:rPr lang="en-IE" b="1" dirty="0" err="1" smtClean="0">
                <a:latin typeface="Georgia" panose="02040502050405020303" pitchFamily="18" charset="0"/>
              </a:rPr>
              <a:t>Hanen</a:t>
            </a:r>
            <a:r>
              <a:rPr lang="en-IE" b="1" dirty="0" smtClean="0">
                <a:latin typeface="Georgia" panose="02040502050405020303" pitchFamily="18" charset="0"/>
              </a:rPr>
              <a:t>- </a:t>
            </a:r>
            <a:r>
              <a:rPr lang="en-IE" dirty="0" smtClean="0">
                <a:latin typeface="Georgia" panose="02040502050405020303" pitchFamily="18" charset="0"/>
              </a:rPr>
              <a:t>A </a:t>
            </a:r>
            <a:r>
              <a:rPr lang="en-IE" dirty="0">
                <a:latin typeface="Georgia" panose="02040502050405020303" pitchFamily="18" charset="0"/>
              </a:rPr>
              <a:t>training course to help providers enable young children to develop language and literacy skills</a:t>
            </a:r>
            <a:r>
              <a:rPr lang="en-IE" dirty="0" smtClean="0">
                <a:latin typeface="Georgia" panose="02040502050405020303" pitchFamily="18" charset="0"/>
              </a:rPr>
              <a:t>.</a:t>
            </a:r>
          </a:p>
          <a:p>
            <a:pPr marL="114300" indent="0">
              <a:buNone/>
            </a:pPr>
            <a:endParaRPr lang="en-IE" dirty="0">
              <a:latin typeface="Georgia" panose="02040502050405020303" pitchFamily="18" charset="0"/>
            </a:endParaRPr>
          </a:p>
          <a:p>
            <a:pPr marL="114300" indent="0">
              <a:buNone/>
            </a:pPr>
            <a:r>
              <a:rPr lang="en-IE" b="1" dirty="0" err="1" smtClean="0">
                <a:latin typeface="Georgia" panose="02040502050405020303" pitchFamily="18" charset="0"/>
              </a:rPr>
              <a:t>Lámh</a:t>
            </a:r>
            <a:r>
              <a:rPr lang="en-IE" b="1" dirty="0" smtClean="0">
                <a:latin typeface="Georgia" panose="02040502050405020303" pitchFamily="18" charset="0"/>
              </a:rPr>
              <a:t>- </a:t>
            </a:r>
            <a:r>
              <a:rPr lang="en-IE" dirty="0" smtClean="0">
                <a:latin typeface="Georgia" panose="02040502050405020303" pitchFamily="18" charset="0"/>
              </a:rPr>
              <a:t>A </a:t>
            </a:r>
            <a:r>
              <a:rPr lang="en-IE" dirty="0">
                <a:latin typeface="Georgia" panose="02040502050405020303" pitchFamily="18" charset="0"/>
              </a:rPr>
              <a:t>manual sign language system used by children and adults with intellectual disability and communication needs</a:t>
            </a:r>
            <a:r>
              <a:rPr lang="en-IE" dirty="0" smtClean="0">
                <a:latin typeface="Georgia" panose="02040502050405020303" pitchFamily="18" charset="0"/>
              </a:rPr>
              <a:t>.</a:t>
            </a:r>
          </a:p>
          <a:p>
            <a:pPr marL="114300" indent="0">
              <a:buNone/>
            </a:pPr>
            <a:endParaRPr lang="en-IE" dirty="0">
              <a:latin typeface="Georgia" panose="02040502050405020303" pitchFamily="18" charset="0"/>
            </a:endParaRPr>
          </a:p>
          <a:p>
            <a:pPr marL="114300" indent="0">
              <a:buNone/>
            </a:pPr>
            <a:r>
              <a:rPr lang="en-IE" b="1" dirty="0" smtClean="0">
                <a:latin typeface="Georgia" panose="02040502050405020303" pitchFamily="18" charset="0"/>
              </a:rPr>
              <a:t>SPEL- </a:t>
            </a:r>
            <a:r>
              <a:rPr lang="en-IE" dirty="0" smtClean="0">
                <a:latin typeface="Georgia" panose="02040502050405020303" pitchFamily="18" charset="0"/>
              </a:rPr>
              <a:t>SPEL </a:t>
            </a:r>
            <a:r>
              <a:rPr lang="en-IE" dirty="0">
                <a:latin typeface="Georgia" panose="02040502050405020303" pitchFamily="18" charset="0"/>
              </a:rPr>
              <a:t>stands for Sensory Processing E-Learning programme and helps providers support children with sensory processing difficulties.</a:t>
            </a:r>
          </a:p>
        </p:txBody>
      </p:sp>
      <p:pic>
        <p:nvPicPr>
          <p:cNvPr id="8" name="Picture 7" descr="3338_DCYA_IDG SN Diagram of Model_(final_powerpoints)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59" y="2119538"/>
            <a:ext cx="6035040" cy="468998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2918691" cy="1114424"/>
          </a:xfrm>
          <a:prstGeom prst="rect">
            <a:avLst/>
          </a:prstGeom>
          <a:solidFill>
            <a:srgbClr val="00534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 baseline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72" y="25874"/>
            <a:ext cx="3539912" cy="104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YA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EDIY - Powerpont Template Std" id="{843313D5-BD41-4545-A987-E90BD5CD7A15}" vid="{B02234B9-D087-463C-8A03-EF8B5D675F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969</Words>
  <Application>Microsoft Office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Verdana</vt:lpstr>
      <vt:lpstr>DCYA_Template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PowerPoint Presentation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  <vt:lpstr>The Access and Inclusion Model (AIM)</vt:lpstr>
    </vt:vector>
  </TitlesOfParts>
  <Company>PER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Access and Inclusion Model (AIM)</dc:title>
  <dc:creator>Matthew Day (DCYA)</dc:creator>
  <cp:lastModifiedBy>Sinéad Doyle (DCEDIY)</cp:lastModifiedBy>
  <cp:revision>40</cp:revision>
  <dcterms:created xsi:type="dcterms:W3CDTF">2021-01-05T16:13:55Z</dcterms:created>
  <dcterms:modified xsi:type="dcterms:W3CDTF">2022-08-18T09:57:21Z</dcterms:modified>
</cp:coreProperties>
</file>